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94"/>
  </p:normalViewPr>
  <p:slideViewPr>
    <p:cSldViewPr snapToGrid="0" snapToObjects="1">
      <p:cViewPr varScale="1">
        <p:scale>
          <a:sx n="117" d="100"/>
          <a:sy n="117" d="100"/>
        </p:scale>
        <p:origin x="52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4CA62A-7FD2-1D4C-BAAB-D3746BC45536}" type="datetimeFigureOut">
              <a:rPr lang="en-US" smtClean="0"/>
              <a:t>11/6/23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350130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4CA62A-7FD2-1D4C-BAAB-D3746BC45536}" type="datetimeFigureOut">
              <a:rPr lang="en-US" smtClean="0"/>
              <a:t>11/6/23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176081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4CA62A-7FD2-1D4C-BAAB-D3746BC45536}" type="datetimeFigureOut">
              <a:rPr lang="en-US" smtClean="0"/>
              <a:t>11/6/23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250259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4CA62A-7FD2-1D4C-BAAB-D3746BC45536}" type="datetimeFigureOut">
              <a:rPr lang="en-US" smtClean="0"/>
              <a:t>11/6/23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371568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CA62A-7FD2-1D4C-BAAB-D3746BC45536}" type="datetimeFigureOut">
              <a:rPr lang="en-US" smtClean="0"/>
              <a:t>11/6/23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2166683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4CA62A-7FD2-1D4C-BAAB-D3746BC45536}" type="datetimeFigureOut">
              <a:rPr lang="en-US" smtClean="0"/>
              <a:t>11/6/23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840622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4CA62A-7FD2-1D4C-BAAB-D3746BC45536}" type="datetimeFigureOut">
              <a:rPr lang="en-US" smtClean="0"/>
              <a:t>11/6/23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29799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4CA62A-7FD2-1D4C-BAAB-D3746BC45536}" type="datetimeFigureOut">
              <a:rPr lang="en-US" smtClean="0"/>
              <a:t>11/6/23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541581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CA62A-7FD2-1D4C-BAAB-D3746BC45536}" type="datetimeFigureOut">
              <a:rPr lang="en-US" smtClean="0"/>
              <a:t>11/6/23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288292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4CA62A-7FD2-1D4C-BAAB-D3746BC45536}" type="datetimeFigureOut">
              <a:rPr lang="en-US" smtClean="0"/>
              <a:t>11/6/23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318671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4CA62A-7FD2-1D4C-BAAB-D3746BC45536}" type="datetimeFigureOut">
              <a:rPr lang="en-US" smtClean="0"/>
              <a:t>11/6/23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C0418-6F7F-9E47-A43D-79066E94A77A}" type="slidenum">
              <a:rPr lang="en-US" smtClean="0"/>
              <a:t>‹#›</a:t>
            </a:fld>
            <a:endParaRPr lang="en-US"/>
          </a:p>
        </p:txBody>
      </p:sp>
    </p:spTree>
    <p:extLst>
      <p:ext uri="{BB962C8B-B14F-4D97-AF65-F5344CB8AC3E}">
        <p14:creationId xmlns:p14="http://schemas.microsoft.com/office/powerpoint/2010/main" val="363002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CA62A-7FD2-1D4C-BAAB-D3746BC45536}" type="datetimeFigureOut">
              <a:rPr lang="en-US" smtClean="0"/>
              <a:t>11/6/23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C0418-6F7F-9E47-A43D-79066E94A77A}" type="slidenum">
              <a:rPr lang="en-US" smtClean="0"/>
              <a:t>‹#›</a:t>
            </a:fld>
            <a:endParaRPr lang="en-US"/>
          </a:p>
        </p:txBody>
      </p:sp>
    </p:spTree>
    <p:extLst>
      <p:ext uri="{BB962C8B-B14F-4D97-AF65-F5344CB8AC3E}">
        <p14:creationId xmlns:p14="http://schemas.microsoft.com/office/powerpoint/2010/main" val="2344295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3.emf"/><Relationship Id="rId12" Type="http://schemas.openxmlformats.org/officeDocument/2006/relationships/oleObject" Target="../embeddings/oleObject6.bin"/><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oleObject" Target="../embeddings/oleObject3.bin"/><Relationship Id="rId11" Type="http://schemas.openxmlformats.org/officeDocument/2006/relationships/image" Target="../media/image5.emf"/><Relationship Id="rId5" Type="http://schemas.openxmlformats.org/officeDocument/2006/relationships/image" Target="../media/image2.emf"/><Relationship Id="rId15" Type="http://schemas.openxmlformats.org/officeDocument/2006/relationships/image" Target="../media/image7.e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4.emf"/><Relationship Id="rId1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8.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c 3"/>
          <p:cNvSpPr/>
          <p:nvPr/>
        </p:nvSpPr>
        <p:spPr>
          <a:xfrm>
            <a:off x="4933784" y="-634628"/>
            <a:ext cx="3089726" cy="3089726"/>
          </a:xfrm>
          <a:prstGeom prst="arc">
            <a:avLst>
              <a:gd name="adj1" fmla="val 39903"/>
              <a:gd name="adj2" fmla="val 7074775"/>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6" name="Straight Arrow Connector 5"/>
          <p:cNvCxnSpPr/>
          <p:nvPr/>
        </p:nvCxnSpPr>
        <p:spPr>
          <a:xfrm flipV="1">
            <a:off x="8231127" y="903614"/>
            <a:ext cx="0" cy="195375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6502818" y="2455099"/>
            <a:ext cx="0" cy="40227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654320" y="2857373"/>
            <a:ext cx="307446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3481837972"/>
              </p:ext>
            </p:extLst>
          </p:nvPr>
        </p:nvGraphicFramePr>
        <p:xfrm>
          <a:off x="8292189" y="1648484"/>
          <a:ext cx="239432" cy="294686"/>
        </p:xfrm>
        <a:graphic>
          <a:graphicData uri="http://schemas.openxmlformats.org/presentationml/2006/ole">
            <mc:AlternateContent xmlns:mc="http://schemas.openxmlformats.org/markup-compatibility/2006">
              <mc:Choice xmlns:v="urn:schemas-microsoft-com:vml" Requires="v">
                <p:oleObj name="Equation" r:id="rId2" imgW="165100" imgH="203200" progId="Equation.DSMT4">
                  <p:embed/>
                </p:oleObj>
              </mc:Choice>
              <mc:Fallback>
                <p:oleObj name="Equation" r:id="rId2" imgW="165100" imgH="203200" progId="Equation.DSMT4">
                  <p:embed/>
                  <p:pic>
                    <p:nvPicPr>
                      <p:cNvPr id="0" name=""/>
                      <p:cNvPicPr/>
                      <p:nvPr/>
                    </p:nvPicPr>
                    <p:blipFill>
                      <a:blip r:embed="rId3"/>
                      <a:stretch>
                        <a:fillRect/>
                      </a:stretch>
                    </p:blipFill>
                    <p:spPr>
                      <a:xfrm>
                        <a:off x="8292189" y="1648484"/>
                        <a:ext cx="239432" cy="294686"/>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335513772"/>
              </p:ext>
            </p:extLst>
          </p:nvPr>
        </p:nvGraphicFramePr>
        <p:xfrm>
          <a:off x="6603642" y="2481872"/>
          <a:ext cx="258762" cy="293688"/>
        </p:xfrm>
        <a:graphic>
          <a:graphicData uri="http://schemas.openxmlformats.org/presentationml/2006/ole">
            <mc:AlternateContent xmlns:mc="http://schemas.openxmlformats.org/markup-compatibility/2006">
              <mc:Choice xmlns:v="urn:schemas-microsoft-com:vml" Requires="v">
                <p:oleObj name="Equation" r:id="rId4" imgW="177800" imgH="203200" progId="Equation.DSMT4">
                  <p:embed/>
                </p:oleObj>
              </mc:Choice>
              <mc:Fallback>
                <p:oleObj name="Equation" r:id="rId4" imgW="177800" imgH="203200" progId="Equation.DSMT4">
                  <p:embed/>
                  <p:pic>
                    <p:nvPicPr>
                      <p:cNvPr id="0" name=""/>
                      <p:cNvPicPr/>
                      <p:nvPr/>
                    </p:nvPicPr>
                    <p:blipFill>
                      <a:blip r:embed="rId5"/>
                      <a:stretch>
                        <a:fillRect/>
                      </a:stretch>
                    </p:blipFill>
                    <p:spPr>
                      <a:xfrm>
                        <a:off x="6603642" y="2481872"/>
                        <a:ext cx="258762" cy="293688"/>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139374173"/>
              </p:ext>
            </p:extLst>
          </p:nvPr>
        </p:nvGraphicFramePr>
        <p:xfrm>
          <a:off x="174138" y="3167671"/>
          <a:ext cx="8669338" cy="2257425"/>
        </p:xfrm>
        <a:graphic>
          <a:graphicData uri="http://schemas.openxmlformats.org/presentationml/2006/ole">
            <mc:AlternateContent xmlns:mc="http://schemas.openxmlformats.org/markup-compatibility/2006">
              <mc:Choice xmlns:v="urn:schemas-microsoft-com:vml" Requires="v">
                <p:oleObj name="Equation" r:id="rId6" imgW="5956300" imgH="1562100" progId="Equation.DSMT4">
                  <p:embed/>
                </p:oleObj>
              </mc:Choice>
              <mc:Fallback>
                <p:oleObj name="Equation" r:id="rId6" imgW="5956300" imgH="1562100" progId="Equation.DSMT4">
                  <p:embed/>
                  <p:pic>
                    <p:nvPicPr>
                      <p:cNvPr id="0" name=""/>
                      <p:cNvPicPr/>
                      <p:nvPr/>
                    </p:nvPicPr>
                    <p:blipFill>
                      <a:blip r:embed="rId7"/>
                      <a:stretch>
                        <a:fillRect/>
                      </a:stretch>
                    </p:blipFill>
                    <p:spPr>
                      <a:xfrm>
                        <a:off x="174138" y="3167671"/>
                        <a:ext cx="8669338" cy="2257425"/>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52333518"/>
              </p:ext>
            </p:extLst>
          </p:nvPr>
        </p:nvGraphicFramePr>
        <p:xfrm>
          <a:off x="628670" y="655396"/>
          <a:ext cx="993298" cy="329319"/>
        </p:xfrm>
        <a:graphic>
          <a:graphicData uri="http://schemas.openxmlformats.org/presentationml/2006/ole">
            <mc:AlternateContent xmlns:mc="http://schemas.openxmlformats.org/markup-compatibility/2006">
              <mc:Choice xmlns:v="urn:schemas-microsoft-com:vml" Requires="v">
                <p:oleObj name="Equation" r:id="rId8" imgW="609600" imgH="203200" progId="Equation.DSMT4">
                  <p:embed/>
                </p:oleObj>
              </mc:Choice>
              <mc:Fallback>
                <p:oleObj name="Equation" r:id="rId8" imgW="609600" imgH="203200" progId="Equation.DSMT4">
                  <p:embed/>
                  <p:pic>
                    <p:nvPicPr>
                      <p:cNvPr id="0" name=""/>
                      <p:cNvPicPr/>
                      <p:nvPr/>
                    </p:nvPicPr>
                    <p:blipFill>
                      <a:blip r:embed="rId9"/>
                      <a:stretch>
                        <a:fillRect/>
                      </a:stretch>
                    </p:blipFill>
                    <p:spPr>
                      <a:xfrm>
                        <a:off x="628670" y="655396"/>
                        <a:ext cx="993298" cy="329319"/>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439281689"/>
              </p:ext>
            </p:extLst>
          </p:nvPr>
        </p:nvGraphicFramePr>
        <p:xfrm>
          <a:off x="628670" y="1035015"/>
          <a:ext cx="1282700" cy="330200"/>
        </p:xfrm>
        <a:graphic>
          <a:graphicData uri="http://schemas.openxmlformats.org/presentationml/2006/ole">
            <mc:AlternateContent xmlns:mc="http://schemas.openxmlformats.org/markup-compatibility/2006">
              <mc:Choice xmlns:v="urn:schemas-microsoft-com:vml" Requires="v">
                <p:oleObj name="Equation" r:id="rId10" imgW="787400" imgH="203200" progId="Equation.DSMT4">
                  <p:embed/>
                </p:oleObj>
              </mc:Choice>
              <mc:Fallback>
                <p:oleObj name="Equation" r:id="rId10" imgW="787400" imgH="203200" progId="Equation.DSMT4">
                  <p:embed/>
                  <p:pic>
                    <p:nvPicPr>
                      <p:cNvPr id="0" name=""/>
                      <p:cNvPicPr/>
                      <p:nvPr/>
                    </p:nvPicPr>
                    <p:blipFill>
                      <a:blip r:embed="rId11"/>
                      <a:stretch>
                        <a:fillRect/>
                      </a:stretch>
                    </p:blipFill>
                    <p:spPr>
                      <a:xfrm>
                        <a:off x="628670" y="1035015"/>
                        <a:ext cx="1282700" cy="33020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931341808"/>
              </p:ext>
            </p:extLst>
          </p:nvPr>
        </p:nvGraphicFramePr>
        <p:xfrm>
          <a:off x="611569" y="1471613"/>
          <a:ext cx="1241425" cy="268287"/>
        </p:xfrm>
        <a:graphic>
          <a:graphicData uri="http://schemas.openxmlformats.org/presentationml/2006/ole">
            <mc:AlternateContent xmlns:mc="http://schemas.openxmlformats.org/markup-compatibility/2006">
              <mc:Choice xmlns:v="urn:schemas-microsoft-com:vml" Requires="v">
                <p:oleObj name="Equation" r:id="rId12" imgW="762000" imgH="165100" progId="Equation.DSMT4">
                  <p:embed/>
                </p:oleObj>
              </mc:Choice>
              <mc:Fallback>
                <p:oleObj name="Equation" r:id="rId12" imgW="762000" imgH="165100" progId="Equation.DSMT4">
                  <p:embed/>
                  <p:pic>
                    <p:nvPicPr>
                      <p:cNvPr id="0" name=""/>
                      <p:cNvPicPr/>
                      <p:nvPr/>
                    </p:nvPicPr>
                    <p:blipFill>
                      <a:blip r:embed="rId13"/>
                      <a:stretch>
                        <a:fillRect/>
                      </a:stretch>
                    </p:blipFill>
                    <p:spPr>
                      <a:xfrm>
                        <a:off x="611569" y="1471613"/>
                        <a:ext cx="1241425" cy="268287"/>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921337229"/>
              </p:ext>
            </p:extLst>
          </p:nvPr>
        </p:nvGraphicFramePr>
        <p:xfrm>
          <a:off x="639953" y="1878013"/>
          <a:ext cx="1427163" cy="330200"/>
        </p:xfrm>
        <a:graphic>
          <a:graphicData uri="http://schemas.openxmlformats.org/presentationml/2006/ole">
            <mc:AlternateContent xmlns:mc="http://schemas.openxmlformats.org/markup-compatibility/2006">
              <mc:Choice xmlns:v="urn:schemas-microsoft-com:vml" Requires="v">
                <p:oleObj name="Equation" r:id="rId14" imgW="876300" imgH="203200" progId="Equation.DSMT4">
                  <p:embed/>
                </p:oleObj>
              </mc:Choice>
              <mc:Fallback>
                <p:oleObj name="Equation" r:id="rId14" imgW="876300" imgH="203200" progId="Equation.DSMT4">
                  <p:embed/>
                  <p:pic>
                    <p:nvPicPr>
                      <p:cNvPr id="0" name=""/>
                      <p:cNvPicPr/>
                      <p:nvPr/>
                    </p:nvPicPr>
                    <p:blipFill>
                      <a:blip r:embed="rId15"/>
                      <a:stretch>
                        <a:fillRect/>
                      </a:stretch>
                    </p:blipFill>
                    <p:spPr>
                      <a:xfrm>
                        <a:off x="639953" y="1878013"/>
                        <a:ext cx="1427163" cy="330200"/>
                      </a:xfrm>
                      <a:prstGeom prst="rect">
                        <a:avLst/>
                      </a:prstGeom>
                    </p:spPr>
                  </p:pic>
                </p:oleObj>
              </mc:Fallback>
            </mc:AlternateContent>
          </a:graphicData>
        </a:graphic>
      </p:graphicFrame>
      <p:sp>
        <p:nvSpPr>
          <p:cNvPr id="20" name="TextBox 19"/>
          <p:cNvSpPr txBox="1"/>
          <p:nvPr/>
        </p:nvSpPr>
        <p:spPr>
          <a:xfrm>
            <a:off x="3003665" y="326946"/>
            <a:ext cx="3499153" cy="523220"/>
          </a:xfrm>
          <a:prstGeom prst="rect">
            <a:avLst/>
          </a:prstGeom>
          <a:noFill/>
        </p:spPr>
        <p:txBody>
          <a:bodyPr wrap="square" rtlCol="0">
            <a:spAutoFit/>
          </a:bodyPr>
          <a:lstStyle/>
          <a:p>
            <a:r>
              <a:rPr lang="en-US" sz="2800" dirty="0"/>
              <a:t>Energy Lab Anomaly</a:t>
            </a:r>
          </a:p>
        </p:txBody>
      </p:sp>
      <p:sp>
        <p:nvSpPr>
          <p:cNvPr id="2" name="TextBox 1">
            <a:extLst>
              <a:ext uri="{FF2B5EF4-FFF2-40B4-BE49-F238E27FC236}">
                <a16:creationId xmlns:a16="http://schemas.microsoft.com/office/drawing/2014/main" id="{A5132E55-535B-14AC-D73F-48FE12A7888F}"/>
              </a:ext>
            </a:extLst>
          </p:cNvPr>
          <p:cNvSpPr txBox="1"/>
          <p:nvPr/>
        </p:nvSpPr>
        <p:spPr>
          <a:xfrm>
            <a:off x="174138" y="5766767"/>
            <a:ext cx="8806576" cy="646331"/>
          </a:xfrm>
          <a:prstGeom prst="rect">
            <a:avLst/>
          </a:prstGeom>
          <a:noFill/>
        </p:spPr>
        <p:txBody>
          <a:bodyPr wrap="square" rtlCol="0">
            <a:spAutoFit/>
          </a:bodyPr>
          <a:lstStyle/>
          <a:p>
            <a:r>
              <a:rPr lang="en-US" dirty="0"/>
              <a:t>The positive work done over the interval means the bob appears to have GAINED energy through the run, which violates </a:t>
            </a:r>
            <a:r>
              <a:rPr lang="en-US" i="1" dirty="0"/>
              <a:t>conservation of mechanical energy</a:t>
            </a:r>
            <a:r>
              <a:rPr lang="en-US" dirty="0"/>
              <a:t>.   So what’s the deal?</a:t>
            </a:r>
          </a:p>
        </p:txBody>
      </p:sp>
      <p:sp>
        <p:nvSpPr>
          <p:cNvPr id="3" name="TextBox 2">
            <a:extLst>
              <a:ext uri="{FF2B5EF4-FFF2-40B4-BE49-F238E27FC236}">
                <a16:creationId xmlns:a16="http://schemas.microsoft.com/office/drawing/2014/main" id="{EB4E6F02-5DDA-2E23-D185-6903913CEA8E}"/>
              </a:ext>
            </a:extLst>
          </p:cNvPr>
          <p:cNvSpPr txBox="1"/>
          <p:nvPr/>
        </p:nvSpPr>
        <p:spPr>
          <a:xfrm>
            <a:off x="81098" y="2507440"/>
            <a:ext cx="5148973" cy="369332"/>
          </a:xfrm>
          <a:prstGeom prst="rect">
            <a:avLst/>
          </a:prstGeom>
          <a:noFill/>
        </p:spPr>
        <p:txBody>
          <a:bodyPr wrap="square" rtlCol="0">
            <a:spAutoFit/>
          </a:bodyPr>
          <a:lstStyle/>
          <a:p>
            <a:r>
              <a:rPr lang="en-US" dirty="0"/>
              <a:t>According to our data, is energy LOST during the run?</a:t>
            </a:r>
          </a:p>
        </p:txBody>
      </p:sp>
    </p:spTree>
    <p:extLst>
      <p:ext uri="{BB962C8B-B14F-4D97-AF65-F5344CB8AC3E}">
        <p14:creationId xmlns:p14="http://schemas.microsoft.com/office/powerpoint/2010/main" val="104382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EEDC67DB-704C-B430-3BAB-2C200BB7D1E6}"/>
              </a:ext>
            </a:extLst>
          </p:cNvPr>
          <p:cNvSpPr txBox="1"/>
          <p:nvPr/>
        </p:nvSpPr>
        <p:spPr>
          <a:xfrm>
            <a:off x="4355897" y="4919423"/>
            <a:ext cx="1624979" cy="1200329"/>
          </a:xfrm>
          <a:prstGeom prst="rect">
            <a:avLst/>
          </a:prstGeom>
          <a:noFill/>
        </p:spPr>
        <p:txBody>
          <a:bodyPr wrap="square" rtlCol="0">
            <a:spAutoFit/>
          </a:bodyPr>
          <a:lstStyle/>
          <a:p>
            <a:r>
              <a:rPr lang="en-US" dirty="0"/>
              <a:t>Actual distance </a:t>
            </a:r>
          </a:p>
          <a:p>
            <a:r>
              <a:rPr lang="en-US" dirty="0"/>
              <a:t> bob travels </a:t>
            </a:r>
          </a:p>
          <a:p>
            <a:r>
              <a:rPr lang="en-US" dirty="0"/>
              <a:t>  while timer </a:t>
            </a:r>
          </a:p>
          <a:p>
            <a:r>
              <a:rPr lang="en-US" dirty="0"/>
              <a:t>   engaged</a:t>
            </a:r>
          </a:p>
        </p:txBody>
      </p:sp>
      <p:cxnSp>
        <p:nvCxnSpPr>
          <p:cNvPr id="26" name="Straight Arrow Connector 25">
            <a:extLst>
              <a:ext uri="{FF2B5EF4-FFF2-40B4-BE49-F238E27FC236}">
                <a16:creationId xmlns:a16="http://schemas.microsoft.com/office/drawing/2014/main" id="{7B35B413-2480-1192-62CF-29523D6B6142}"/>
              </a:ext>
            </a:extLst>
          </p:cNvPr>
          <p:cNvCxnSpPr>
            <a:cxnSpLocks/>
          </p:cNvCxnSpPr>
          <p:nvPr/>
        </p:nvCxnSpPr>
        <p:spPr>
          <a:xfrm flipH="1">
            <a:off x="6451181" y="4340438"/>
            <a:ext cx="411295"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6" name="TextBox 35">
            <a:extLst>
              <a:ext uri="{FF2B5EF4-FFF2-40B4-BE49-F238E27FC236}">
                <a16:creationId xmlns:a16="http://schemas.microsoft.com/office/drawing/2014/main" id="{2C665CFA-9B54-6CD6-4A24-2AA03E70FD3B}"/>
              </a:ext>
            </a:extLst>
          </p:cNvPr>
          <p:cNvSpPr txBox="1"/>
          <p:nvPr/>
        </p:nvSpPr>
        <p:spPr>
          <a:xfrm>
            <a:off x="4502068" y="3330713"/>
            <a:ext cx="1470067" cy="1477328"/>
          </a:xfrm>
          <a:prstGeom prst="rect">
            <a:avLst/>
          </a:prstGeom>
          <a:noFill/>
        </p:spPr>
        <p:txBody>
          <a:bodyPr wrap="square" rtlCol="0">
            <a:spAutoFit/>
          </a:bodyPr>
          <a:lstStyle/>
          <a:p>
            <a:r>
              <a:rPr lang="en-US" dirty="0"/>
              <a:t>Expected distance bob </a:t>
            </a:r>
          </a:p>
          <a:p>
            <a:r>
              <a:rPr lang="en-US" dirty="0"/>
              <a:t> travels while </a:t>
            </a:r>
          </a:p>
          <a:p>
            <a:r>
              <a:rPr lang="en-US" dirty="0"/>
              <a:t>  timer is </a:t>
            </a:r>
          </a:p>
          <a:p>
            <a:r>
              <a:rPr lang="en-US" dirty="0"/>
              <a:t>    engaged</a:t>
            </a:r>
          </a:p>
        </p:txBody>
      </p:sp>
      <p:sp>
        <p:nvSpPr>
          <p:cNvPr id="11" name="Rectangle 10"/>
          <p:cNvSpPr/>
          <p:nvPr/>
        </p:nvSpPr>
        <p:spPr>
          <a:xfrm>
            <a:off x="6341394" y="1744332"/>
            <a:ext cx="872929" cy="4519908"/>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3041371015"/>
              </p:ext>
            </p:extLst>
          </p:nvPr>
        </p:nvGraphicFramePr>
        <p:xfrm>
          <a:off x="1380522" y="353356"/>
          <a:ext cx="769900" cy="798743"/>
        </p:xfrm>
        <a:graphic>
          <a:graphicData uri="http://schemas.openxmlformats.org/presentationml/2006/ole">
            <mc:AlternateContent xmlns:mc="http://schemas.openxmlformats.org/markup-compatibility/2006">
              <mc:Choice xmlns:v="urn:schemas-microsoft-com:vml" Requires="v">
                <p:oleObj name="Equation" r:id="rId2" imgW="381000" imgH="393700" progId="Equation.DSMT4">
                  <p:embed/>
                </p:oleObj>
              </mc:Choice>
              <mc:Fallback>
                <p:oleObj name="Equation" r:id="rId2" imgW="381000" imgH="393700" progId="Equation.DSMT4">
                  <p:embed/>
                  <p:pic>
                    <p:nvPicPr>
                      <p:cNvPr id="0" name=""/>
                      <p:cNvPicPr/>
                      <p:nvPr/>
                    </p:nvPicPr>
                    <p:blipFill>
                      <a:blip r:embed="rId3"/>
                      <a:stretch>
                        <a:fillRect/>
                      </a:stretch>
                    </p:blipFill>
                    <p:spPr>
                      <a:xfrm>
                        <a:off x="1380522" y="353356"/>
                        <a:ext cx="769900" cy="798743"/>
                      </a:xfrm>
                      <a:prstGeom prst="rect">
                        <a:avLst/>
                      </a:prstGeom>
                    </p:spPr>
                  </p:pic>
                </p:oleObj>
              </mc:Fallback>
            </mc:AlternateContent>
          </a:graphicData>
        </a:graphic>
      </p:graphicFrame>
      <p:cxnSp>
        <p:nvCxnSpPr>
          <p:cNvPr id="3" name="Straight Connector 2"/>
          <p:cNvCxnSpPr/>
          <p:nvPr/>
        </p:nvCxnSpPr>
        <p:spPr>
          <a:xfrm>
            <a:off x="6341394" y="1744332"/>
            <a:ext cx="0" cy="451990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214323" y="1744332"/>
            <a:ext cx="0" cy="451990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 name="Oval 6"/>
          <p:cNvSpPr/>
          <p:nvPr/>
        </p:nvSpPr>
        <p:spPr>
          <a:xfrm>
            <a:off x="5865038" y="1891000"/>
            <a:ext cx="1233448" cy="1233448"/>
          </a:xfrm>
          <a:prstGeom prst="ellipse">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40311" y="552673"/>
            <a:ext cx="2314907" cy="400110"/>
          </a:xfrm>
          <a:prstGeom prst="rect">
            <a:avLst/>
          </a:prstGeom>
          <a:noFill/>
        </p:spPr>
        <p:txBody>
          <a:bodyPr wrap="none" rtlCol="0">
            <a:spAutoFit/>
          </a:bodyPr>
          <a:lstStyle/>
          <a:p>
            <a:r>
              <a:rPr lang="en-US" sz="2000" dirty="0"/>
              <a:t>Looking from above:</a:t>
            </a:r>
          </a:p>
        </p:txBody>
      </p:sp>
      <p:sp>
        <p:nvSpPr>
          <p:cNvPr id="22" name="Oval 21"/>
          <p:cNvSpPr/>
          <p:nvPr/>
        </p:nvSpPr>
        <p:spPr>
          <a:xfrm>
            <a:off x="6437247" y="4947775"/>
            <a:ext cx="1233448" cy="1233448"/>
          </a:xfrm>
          <a:prstGeom prst="ellipse">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4442400" y="2226428"/>
            <a:ext cx="1441621" cy="369332"/>
          </a:xfrm>
          <a:prstGeom prst="rect">
            <a:avLst/>
          </a:prstGeom>
          <a:noFill/>
        </p:spPr>
        <p:txBody>
          <a:bodyPr wrap="none" rtlCol="0">
            <a:spAutoFit/>
          </a:bodyPr>
          <a:lstStyle/>
          <a:p>
            <a:r>
              <a:rPr lang="en-US" dirty="0"/>
              <a:t>To start timer</a:t>
            </a:r>
          </a:p>
        </p:txBody>
      </p:sp>
      <p:sp>
        <p:nvSpPr>
          <p:cNvPr id="24" name="TextBox 23"/>
          <p:cNvSpPr txBox="1"/>
          <p:nvPr/>
        </p:nvSpPr>
        <p:spPr>
          <a:xfrm>
            <a:off x="7320469" y="6098167"/>
            <a:ext cx="1801701" cy="646331"/>
          </a:xfrm>
          <a:prstGeom prst="rect">
            <a:avLst/>
          </a:prstGeom>
          <a:noFill/>
        </p:spPr>
        <p:txBody>
          <a:bodyPr wrap="square" rtlCol="0">
            <a:spAutoFit/>
          </a:bodyPr>
          <a:lstStyle/>
          <a:p>
            <a:r>
              <a:rPr lang="en-US" dirty="0"/>
              <a:t>Timer stop  </a:t>
            </a:r>
          </a:p>
          <a:p>
            <a:r>
              <a:rPr lang="en-US" dirty="0"/>
              <a:t>      position</a:t>
            </a:r>
          </a:p>
        </p:txBody>
      </p:sp>
      <p:sp>
        <p:nvSpPr>
          <p:cNvPr id="25" name="TextBox 24"/>
          <p:cNvSpPr txBox="1"/>
          <p:nvPr/>
        </p:nvSpPr>
        <p:spPr>
          <a:xfrm>
            <a:off x="6632390" y="1397921"/>
            <a:ext cx="715761" cy="369332"/>
          </a:xfrm>
          <a:prstGeom prst="rect">
            <a:avLst/>
          </a:prstGeom>
          <a:noFill/>
        </p:spPr>
        <p:txBody>
          <a:bodyPr wrap="none" rtlCol="0">
            <a:spAutoFit/>
          </a:bodyPr>
          <a:lstStyle/>
          <a:p>
            <a:r>
              <a:rPr lang="en-US" dirty="0"/>
              <a:t>beam</a:t>
            </a:r>
          </a:p>
        </p:txBody>
      </p:sp>
      <p:sp>
        <p:nvSpPr>
          <p:cNvPr id="27" name="Oval 26"/>
          <p:cNvSpPr/>
          <p:nvPr/>
        </p:nvSpPr>
        <p:spPr>
          <a:xfrm>
            <a:off x="7120691" y="3295044"/>
            <a:ext cx="1233448" cy="1233448"/>
          </a:xfrm>
          <a:prstGeom prst="ellipse">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7242786" y="4499353"/>
            <a:ext cx="1843774" cy="646331"/>
          </a:xfrm>
          <a:prstGeom prst="rect">
            <a:avLst/>
          </a:prstGeom>
          <a:noFill/>
        </p:spPr>
        <p:txBody>
          <a:bodyPr wrap="none" rtlCol="0">
            <a:spAutoFit/>
          </a:bodyPr>
          <a:lstStyle/>
          <a:p>
            <a:r>
              <a:rPr lang="en-US" dirty="0"/>
              <a:t>Ideal timer stop </a:t>
            </a:r>
          </a:p>
          <a:p>
            <a:r>
              <a:rPr lang="en-US" dirty="0"/>
              <a:t>                 position</a:t>
            </a:r>
          </a:p>
        </p:txBody>
      </p:sp>
      <p:cxnSp>
        <p:nvCxnSpPr>
          <p:cNvPr id="29" name="Straight Connector 28"/>
          <p:cNvCxnSpPr>
            <a:cxnSpLocks/>
          </p:cNvCxnSpPr>
          <p:nvPr/>
        </p:nvCxnSpPr>
        <p:spPr>
          <a:xfrm>
            <a:off x="7111608" y="2500752"/>
            <a:ext cx="0" cy="1588583"/>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294733" y="1351416"/>
            <a:ext cx="4143508" cy="5016758"/>
          </a:xfrm>
          <a:prstGeom prst="rect">
            <a:avLst/>
          </a:prstGeom>
          <a:noFill/>
        </p:spPr>
        <p:txBody>
          <a:bodyPr wrap="square" rtlCol="0">
            <a:spAutoFit/>
          </a:bodyPr>
          <a:lstStyle/>
          <a:p>
            <a:r>
              <a:rPr lang="en-US" sz="2000" dirty="0"/>
              <a:t>We assume the distance the bob travels while the beam is blocked is the bob’s diameter.  The actual distance the bob travels while the timer is engaged is less (that distance is identified between the dotted lines).  Because this is less than the diameter, the time registered by the timer will be less than the time it would have taken if we had actually tracked the diameter.  With a smaller time than expected (for a given bob diameter), the denominator of the velocity relationship is smaller than it should be and the velocity is measured as being larger. </a:t>
            </a:r>
          </a:p>
        </p:txBody>
      </p:sp>
      <p:sp>
        <p:nvSpPr>
          <p:cNvPr id="16" name="TextBox 15"/>
          <p:cNvSpPr txBox="1"/>
          <p:nvPr/>
        </p:nvSpPr>
        <p:spPr>
          <a:xfrm>
            <a:off x="6079366" y="2131420"/>
            <a:ext cx="548948" cy="369332"/>
          </a:xfrm>
          <a:prstGeom prst="rect">
            <a:avLst/>
          </a:prstGeom>
          <a:noFill/>
        </p:spPr>
        <p:txBody>
          <a:bodyPr wrap="none" rtlCol="0">
            <a:spAutoFit/>
          </a:bodyPr>
          <a:lstStyle/>
          <a:p>
            <a:r>
              <a:rPr lang="en-US" dirty="0"/>
              <a:t>bob</a:t>
            </a:r>
          </a:p>
        </p:txBody>
      </p:sp>
      <p:cxnSp>
        <p:nvCxnSpPr>
          <p:cNvPr id="5" name="Straight Arrow Connector 4">
            <a:extLst>
              <a:ext uri="{FF2B5EF4-FFF2-40B4-BE49-F238E27FC236}">
                <a16:creationId xmlns:a16="http://schemas.microsoft.com/office/drawing/2014/main" id="{4FB8635C-36B2-C1C1-73AA-AC59EFB13C24}"/>
              </a:ext>
            </a:extLst>
          </p:cNvPr>
          <p:cNvCxnSpPr/>
          <p:nvPr/>
        </p:nvCxnSpPr>
        <p:spPr>
          <a:xfrm>
            <a:off x="7170779" y="2500752"/>
            <a:ext cx="723004"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783AA9B2-BB4F-164C-1BD1-0FDAA619A050}"/>
              </a:ext>
            </a:extLst>
          </p:cNvPr>
          <p:cNvCxnSpPr/>
          <p:nvPr/>
        </p:nvCxnSpPr>
        <p:spPr>
          <a:xfrm>
            <a:off x="8388338" y="3905010"/>
            <a:ext cx="723004"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E2FFAA8B-80A2-3384-F9AF-E4655FD07D21}"/>
              </a:ext>
            </a:extLst>
          </p:cNvPr>
          <p:cNvCxnSpPr/>
          <p:nvPr/>
        </p:nvCxnSpPr>
        <p:spPr>
          <a:xfrm>
            <a:off x="7715098" y="5548754"/>
            <a:ext cx="723004"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6020A4E-8F77-E802-2F06-7593E5C3B545}"/>
              </a:ext>
            </a:extLst>
          </p:cNvPr>
          <p:cNvCxnSpPr>
            <a:cxnSpLocks/>
          </p:cNvCxnSpPr>
          <p:nvPr/>
        </p:nvCxnSpPr>
        <p:spPr>
          <a:xfrm>
            <a:off x="5884021" y="2769567"/>
            <a:ext cx="0" cy="2682255"/>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5E10D7F4-2BF7-4547-8CB8-82AB71F7361D}"/>
              </a:ext>
            </a:extLst>
          </p:cNvPr>
          <p:cNvCxnSpPr>
            <a:cxnSpLocks/>
          </p:cNvCxnSpPr>
          <p:nvPr/>
        </p:nvCxnSpPr>
        <p:spPr>
          <a:xfrm>
            <a:off x="6437247" y="4110694"/>
            <a:ext cx="0" cy="1136220"/>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690FE0D2-701B-522E-BE15-ADA6D6898561}"/>
              </a:ext>
            </a:extLst>
          </p:cNvPr>
          <p:cNvCxnSpPr>
            <a:cxnSpLocks/>
          </p:cNvCxnSpPr>
          <p:nvPr/>
        </p:nvCxnSpPr>
        <p:spPr>
          <a:xfrm>
            <a:off x="5470070" y="4917381"/>
            <a:ext cx="411295" cy="0"/>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sp>
        <p:nvSpPr>
          <p:cNvPr id="31" name="Freeform 30">
            <a:extLst>
              <a:ext uri="{FF2B5EF4-FFF2-40B4-BE49-F238E27FC236}">
                <a16:creationId xmlns:a16="http://schemas.microsoft.com/office/drawing/2014/main" id="{9A67B17C-9CA5-650C-513F-85C79943139C}"/>
              </a:ext>
            </a:extLst>
          </p:cNvPr>
          <p:cNvSpPr/>
          <p:nvPr/>
        </p:nvSpPr>
        <p:spPr>
          <a:xfrm>
            <a:off x="5952306" y="4912156"/>
            <a:ext cx="163285" cy="283029"/>
          </a:xfrm>
          <a:custGeom>
            <a:avLst/>
            <a:gdLst>
              <a:gd name="connsiteX0" fmla="*/ 163285 w 163285"/>
              <a:gd name="connsiteY0" fmla="*/ 0 h 283029"/>
              <a:gd name="connsiteX1" fmla="*/ 130628 w 163285"/>
              <a:gd name="connsiteY1" fmla="*/ 163286 h 283029"/>
              <a:gd name="connsiteX2" fmla="*/ 0 w 163285"/>
              <a:gd name="connsiteY2" fmla="*/ 283029 h 283029"/>
            </a:gdLst>
            <a:ahLst/>
            <a:cxnLst>
              <a:cxn ang="0">
                <a:pos x="connsiteX0" y="connsiteY0"/>
              </a:cxn>
              <a:cxn ang="0">
                <a:pos x="connsiteX1" y="connsiteY1"/>
              </a:cxn>
              <a:cxn ang="0">
                <a:pos x="connsiteX2" y="connsiteY2"/>
              </a:cxn>
            </a:cxnLst>
            <a:rect l="l" t="t" r="r" b="b"/>
            <a:pathLst>
              <a:path w="163285" h="283029">
                <a:moveTo>
                  <a:pt x="163285" y="0"/>
                </a:moveTo>
                <a:cubicBezTo>
                  <a:pt x="160563" y="58057"/>
                  <a:pt x="157842" y="116115"/>
                  <a:pt x="130628" y="163286"/>
                </a:cubicBezTo>
                <a:cubicBezTo>
                  <a:pt x="103414" y="210457"/>
                  <a:pt x="51707" y="246743"/>
                  <a:pt x="0" y="283029"/>
                </a:cubicBez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Arrow Connector 33">
            <a:extLst>
              <a:ext uri="{FF2B5EF4-FFF2-40B4-BE49-F238E27FC236}">
                <a16:creationId xmlns:a16="http://schemas.microsoft.com/office/drawing/2014/main" id="{CCBC9DFC-EBD4-280C-FC7B-D25D647B70BD}"/>
              </a:ext>
            </a:extLst>
          </p:cNvPr>
          <p:cNvCxnSpPr/>
          <p:nvPr/>
        </p:nvCxnSpPr>
        <p:spPr>
          <a:xfrm>
            <a:off x="5881365" y="3295043"/>
            <a:ext cx="1239326" cy="0"/>
          </a:xfrm>
          <a:prstGeom prst="straightConnector1">
            <a:avLst/>
          </a:prstGeom>
          <a:ln>
            <a:solidFill>
              <a:srgbClr val="FF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35" name="Freeform 34">
            <a:extLst>
              <a:ext uri="{FF2B5EF4-FFF2-40B4-BE49-F238E27FC236}">
                <a16:creationId xmlns:a16="http://schemas.microsoft.com/office/drawing/2014/main" id="{D1BB499A-86D5-F3EF-FA65-4BFF77F43BDE}"/>
              </a:ext>
            </a:extLst>
          </p:cNvPr>
          <p:cNvSpPr/>
          <p:nvPr/>
        </p:nvSpPr>
        <p:spPr>
          <a:xfrm>
            <a:off x="5927567" y="3319827"/>
            <a:ext cx="297714" cy="708694"/>
          </a:xfrm>
          <a:custGeom>
            <a:avLst/>
            <a:gdLst>
              <a:gd name="connsiteX0" fmla="*/ 163285 w 163285"/>
              <a:gd name="connsiteY0" fmla="*/ 0 h 283029"/>
              <a:gd name="connsiteX1" fmla="*/ 130628 w 163285"/>
              <a:gd name="connsiteY1" fmla="*/ 163286 h 283029"/>
              <a:gd name="connsiteX2" fmla="*/ 0 w 163285"/>
              <a:gd name="connsiteY2" fmla="*/ 283029 h 283029"/>
            </a:gdLst>
            <a:ahLst/>
            <a:cxnLst>
              <a:cxn ang="0">
                <a:pos x="connsiteX0" y="connsiteY0"/>
              </a:cxn>
              <a:cxn ang="0">
                <a:pos x="connsiteX1" y="connsiteY1"/>
              </a:cxn>
              <a:cxn ang="0">
                <a:pos x="connsiteX2" y="connsiteY2"/>
              </a:cxn>
            </a:cxnLst>
            <a:rect l="l" t="t" r="r" b="b"/>
            <a:pathLst>
              <a:path w="163285" h="283029">
                <a:moveTo>
                  <a:pt x="163285" y="0"/>
                </a:moveTo>
                <a:cubicBezTo>
                  <a:pt x="160563" y="58057"/>
                  <a:pt x="157842" y="116115"/>
                  <a:pt x="130628" y="163286"/>
                </a:cubicBezTo>
                <a:cubicBezTo>
                  <a:pt x="103414" y="210457"/>
                  <a:pt x="51707" y="246743"/>
                  <a:pt x="0" y="283029"/>
                </a:cubicBez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7" name="Straight Arrow Connector 36">
            <a:extLst>
              <a:ext uri="{FF2B5EF4-FFF2-40B4-BE49-F238E27FC236}">
                <a16:creationId xmlns:a16="http://schemas.microsoft.com/office/drawing/2014/main" id="{9FA4ACB6-300F-159F-5CC1-9252AAB340F2}"/>
              </a:ext>
            </a:extLst>
          </p:cNvPr>
          <p:cNvCxnSpPr>
            <a:cxnSpLocks/>
          </p:cNvCxnSpPr>
          <p:nvPr/>
        </p:nvCxnSpPr>
        <p:spPr>
          <a:xfrm flipH="1">
            <a:off x="6441407" y="4917381"/>
            <a:ext cx="411295" cy="0"/>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1EF1ECF2-5FAB-6EB3-02C2-D966ABA366ED}"/>
              </a:ext>
            </a:extLst>
          </p:cNvPr>
          <p:cNvSpPr txBox="1"/>
          <p:nvPr/>
        </p:nvSpPr>
        <p:spPr>
          <a:xfrm>
            <a:off x="7485318" y="2116224"/>
            <a:ext cx="288862" cy="369332"/>
          </a:xfrm>
          <a:prstGeom prst="rect">
            <a:avLst/>
          </a:prstGeom>
          <a:noFill/>
        </p:spPr>
        <p:txBody>
          <a:bodyPr wrap="none" rtlCol="0">
            <a:spAutoFit/>
          </a:bodyPr>
          <a:lstStyle/>
          <a:p>
            <a:r>
              <a:rPr lang="en-US" dirty="0"/>
              <a:t>v</a:t>
            </a:r>
          </a:p>
        </p:txBody>
      </p:sp>
      <p:sp>
        <p:nvSpPr>
          <p:cNvPr id="39" name="TextBox 38">
            <a:extLst>
              <a:ext uri="{FF2B5EF4-FFF2-40B4-BE49-F238E27FC236}">
                <a16:creationId xmlns:a16="http://schemas.microsoft.com/office/drawing/2014/main" id="{FD4B6365-6C6A-EAEB-D091-454B830E784B}"/>
              </a:ext>
            </a:extLst>
          </p:cNvPr>
          <p:cNvSpPr txBox="1"/>
          <p:nvPr/>
        </p:nvSpPr>
        <p:spPr>
          <a:xfrm>
            <a:off x="8647210" y="3567895"/>
            <a:ext cx="288862" cy="369332"/>
          </a:xfrm>
          <a:prstGeom prst="rect">
            <a:avLst/>
          </a:prstGeom>
          <a:noFill/>
        </p:spPr>
        <p:txBody>
          <a:bodyPr wrap="none" rtlCol="0">
            <a:spAutoFit/>
          </a:bodyPr>
          <a:lstStyle/>
          <a:p>
            <a:r>
              <a:rPr lang="en-US" dirty="0"/>
              <a:t>v</a:t>
            </a:r>
          </a:p>
        </p:txBody>
      </p:sp>
      <p:sp>
        <p:nvSpPr>
          <p:cNvPr id="40" name="TextBox 39">
            <a:extLst>
              <a:ext uri="{FF2B5EF4-FFF2-40B4-BE49-F238E27FC236}">
                <a16:creationId xmlns:a16="http://schemas.microsoft.com/office/drawing/2014/main" id="{142C7F47-B43E-8863-EF1B-0330E54F081F}"/>
              </a:ext>
            </a:extLst>
          </p:cNvPr>
          <p:cNvSpPr txBox="1"/>
          <p:nvPr/>
        </p:nvSpPr>
        <p:spPr>
          <a:xfrm>
            <a:off x="8037992" y="5185580"/>
            <a:ext cx="288862" cy="369332"/>
          </a:xfrm>
          <a:prstGeom prst="rect">
            <a:avLst/>
          </a:prstGeom>
          <a:noFill/>
        </p:spPr>
        <p:txBody>
          <a:bodyPr wrap="none" rtlCol="0">
            <a:spAutoFit/>
          </a:bodyPr>
          <a:lstStyle/>
          <a:p>
            <a:r>
              <a:rPr lang="en-US" dirty="0"/>
              <a:t>v</a:t>
            </a:r>
          </a:p>
        </p:txBody>
      </p:sp>
    </p:spTree>
    <p:extLst>
      <p:ext uri="{BB962C8B-B14F-4D97-AF65-F5344CB8AC3E}">
        <p14:creationId xmlns:p14="http://schemas.microsoft.com/office/powerpoint/2010/main" val="2022662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41AD133-BBBC-AA4C-898E-07B56E9479AB}">
  <we:reference id="4b785c87-866c-4bad-85d8-5d1ae467ac9a" version="3.3.0.0" store="EXCatalog" storeType="EXCatalog"/>
  <we:alternateReferences>
    <we:reference id="WA104381909" version="3.3.0.0"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62</TotalTime>
  <Words>194</Words>
  <Application>Microsoft Macintosh PowerPoint</Application>
  <PresentationFormat>On-screen Show (4:3)</PresentationFormat>
  <Paragraphs>23</Paragraphs>
  <Slides>2</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6" baseType="lpstr">
      <vt:lpstr>Arial</vt:lpstr>
      <vt:lpstr>Calibri</vt:lpstr>
      <vt:lpstr>Office Theme</vt:lpstr>
      <vt:lpstr>Equation</vt:lpstr>
      <vt:lpstr>PowerPoint Presentation</vt:lpstr>
      <vt:lpstr>PowerPoint Presentation</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Craig Fletcher</cp:lastModifiedBy>
  <cp:revision>8</cp:revision>
  <dcterms:created xsi:type="dcterms:W3CDTF">2018-11-09T16:39:33Z</dcterms:created>
  <dcterms:modified xsi:type="dcterms:W3CDTF">2023-11-06T16:44:26Z</dcterms:modified>
</cp:coreProperties>
</file>